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sldIdLst>
    <p:sldId id="258" r:id="rId3"/>
    <p:sldId id="287" r:id="rId4"/>
    <p:sldId id="259" r:id="rId5"/>
    <p:sldId id="296" r:id="rId6"/>
    <p:sldId id="295" r:id="rId7"/>
    <p:sldId id="290" r:id="rId8"/>
    <p:sldId id="300" r:id="rId9"/>
    <p:sldId id="301" r:id="rId10"/>
    <p:sldId id="319" r:id="rId11"/>
    <p:sldId id="321" r:id="rId12"/>
    <p:sldId id="320" r:id="rId13"/>
    <p:sldId id="310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9412" autoAdjust="0"/>
    <p:restoredTop sz="94660"/>
  </p:normalViewPr>
  <p:slideViewPr>
    <p:cSldViewPr>
      <p:cViewPr>
        <p:scale>
          <a:sx n="100" d="100"/>
          <a:sy n="100" d="100"/>
        </p:scale>
        <p:origin x="-802" y="3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8AD7A6-8B18-40D2-A472-6B124C4C5AE5}" type="datetimeFigureOut">
              <a:rPr lang="ru-RU" smtClean="0"/>
              <a:pPr/>
              <a:t>11.09.2025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046676-11CC-4820-BD1F-94C4987D07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89502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46676-11CC-4820-BD1F-94C4987D07ED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8F05DC-C8D1-403C-B9FA-5005B65D2CBC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46676-11CC-4820-BD1F-94C4987D07ED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46676-11CC-4820-BD1F-94C4987D07ED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  <p:sndAc>
      <p:stSnd>
        <p:snd r:embed="rId1" name="chimes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  <p:sndAc>
      <p:stSnd>
        <p:snd r:embed="rId1" name="chimes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  <p:sndAc>
      <p:stSnd>
        <p:snd r:embed="rId1" name="chimes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3352800"/>
            <a:ext cx="7086600" cy="704850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978275"/>
            <a:ext cx="7086600" cy="441325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 sz="28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</p:spTree>
    <p:extLst>
      <p:ext uri="{BB962C8B-B14F-4D97-AF65-F5344CB8AC3E}">
        <p14:creationId xmlns="" xmlns:p14="http://schemas.microsoft.com/office/powerpoint/2010/main" val="2562233317"/>
      </p:ext>
    </p:extLst>
  </p:cSld>
  <p:clrMapOvr>
    <a:masterClrMapping/>
  </p:clrMapOvr>
  <p:transition>
    <p:wedge/>
    <p:sndAc>
      <p:stSnd>
        <p:snd r:embed="rId1" name="chimes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6505751"/>
      </p:ext>
    </p:extLst>
  </p:cSld>
  <p:clrMapOvr>
    <a:masterClrMapping/>
  </p:clrMapOvr>
  <p:transition>
    <p:wedge/>
    <p:sndAc>
      <p:stSnd>
        <p:snd r:embed="rId1" name="chimes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4073487017"/>
      </p:ext>
    </p:extLst>
  </p:cSld>
  <p:clrMapOvr>
    <a:masterClrMapping/>
  </p:clrMapOvr>
  <p:transition>
    <p:wedge/>
    <p:sndAc>
      <p:stSnd>
        <p:snd r:embed="rId1" name="chimes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90600" y="1143000"/>
            <a:ext cx="38481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91100" y="1143000"/>
            <a:ext cx="38481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79967144"/>
      </p:ext>
    </p:extLst>
  </p:cSld>
  <p:clrMapOvr>
    <a:masterClrMapping/>
  </p:clrMapOvr>
  <p:transition>
    <p:wedge/>
    <p:sndAc>
      <p:stSnd>
        <p:snd r:embed="rId1" name="chimes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26394896"/>
      </p:ext>
    </p:extLst>
  </p:cSld>
  <p:clrMapOvr>
    <a:masterClrMapping/>
  </p:clrMapOvr>
  <p:transition>
    <p:wedge/>
    <p:sndAc>
      <p:stSnd>
        <p:snd r:embed="rId1" name="chimes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81855872"/>
      </p:ext>
    </p:extLst>
  </p:cSld>
  <p:clrMapOvr>
    <a:masterClrMapping/>
  </p:clrMapOvr>
  <p:transition>
    <p:wedge/>
    <p:sndAc>
      <p:stSnd>
        <p:snd r:embed="rId1" name="chimes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053478685"/>
      </p:ext>
    </p:extLst>
  </p:cSld>
  <p:clrMapOvr>
    <a:masterClrMapping/>
  </p:clrMapOvr>
  <p:transition>
    <p:wedge/>
    <p:sndAc>
      <p:stSnd>
        <p:snd r:embed="rId1" name="chimes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2879179378"/>
      </p:ext>
    </p:extLst>
  </p:cSld>
  <p:clrMapOvr>
    <a:masterClrMapping/>
  </p:clrMapOvr>
  <p:transition>
    <p:wedge/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  <p:sndAc>
      <p:stSnd>
        <p:snd r:embed="rId1" name="chimes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1354769521"/>
      </p:ext>
    </p:extLst>
  </p:cSld>
  <p:clrMapOvr>
    <a:masterClrMapping/>
  </p:clrMapOvr>
  <p:transition>
    <p:wedge/>
    <p:sndAc>
      <p:stSnd>
        <p:snd r:embed="rId1" name="chimes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65082098"/>
      </p:ext>
    </p:extLst>
  </p:cSld>
  <p:clrMapOvr>
    <a:masterClrMapping/>
  </p:clrMapOvr>
  <p:transition>
    <p:wedge/>
    <p:sndAc>
      <p:stSnd>
        <p:snd r:embed="rId1" name="chimes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24650" y="274638"/>
            <a:ext cx="2114550" cy="6354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81000" y="274638"/>
            <a:ext cx="6191250" cy="6354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1330571"/>
      </p:ext>
    </p:extLst>
  </p:cSld>
  <p:clrMapOvr>
    <a:masterClrMapping/>
  </p:clrMapOvr>
  <p:transition>
    <p:wedge/>
    <p:sndAc>
      <p:stSnd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  <p:sndAc>
      <p:stSnd>
        <p:snd r:embed="rId1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  <p:sndAc>
      <p:stSnd>
        <p:snd r:embed="rId1" name="chimes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  <p:sndAc>
      <p:stSnd>
        <p:snd r:embed="rId1" name="chimes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  <p:sndAc>
      <p:stSnd>
        <p:snd r:embed="rId1" name="chimes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  <p:sndAc>
      <p:stSnd>
        <p:snd r:embed="rId1" name="chim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edge/>
    <p:sndAc>
      <p:stSnd>
        <p:snd r:embed="rId13" name="chimes.wav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274638"/>
            <a:ext cx="8458200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143000"/>
            <a:ext cx="78486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  <p:extLst>
      <p:ext uri="{BB962C8B-B14F-4D97-AF65-F5344CB8AC3E}">
        <p14:creationId xmlns="" xmlns:p14="http://schemas.microsoft.com/office/powerpoint/2010/main" val="557279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edge/>
    <p:sndAc>
      <p:stSnd>
        <p:snd r:embed="rId13" name="chimes.wav"/>
      </p:stSnd>
    </p:sndAc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Microsoft Sans Serif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Microsoft Sans Serif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Microsoft Sans Serif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Microsoft Sans Serif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Microsoft Sans Serif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Microsoft Sans Serif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Microsoft Sans Serif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Microsoft Sans Serif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6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8208912" cy="5630316"/>
          </a:xfrm>
        </p:spPr>
        <p:txBody>
          <a:bodyPr>
            <a:noAutofit/>
          </a:bodyPr>
          <a:lstStyle/>
          <a:p>
            <a:r>
              <a:rPr lang="ru-RU" altLang="ru-RU" sz="1400" b="1" dirty="0" smtClean="0">
                <a:solidFill>
                  <a:srgbClr val="002060"/>
                </a:solidFill>
                <a:latin typeface="Times New Roman" pitchFamily="18" charset="0"/>
              </a:rPr>
              <a:t>«МУНИЦИПАЛЬНОЕ БЮДЖЕТНОЕ ДОШКОЛЬНОЕ ОБРАЗОВАТЕЛЬНОЕ УЧРЕЖДЕНИЕ </a:t>
            </a:r>
            <a:br>
              <a:rPr lang="ru-RU" altLang="ru-RU" sz="1400" b="1" dirty="0" smtClean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ru-RU" altLang="ru-RU" sz="1400" b="1" dirty="0" smtClean="0">
                <a:solidFill>
                  <a:srgbClr val="002060"/>
                </a:solidFill>
                <a:latin typeface="Times New Roman" pitchFamily="18" charset="0"/>
              </a:rPr>
              <a:t>Г. КЕРЧИ РК</a:t>
            </a:r>
            <a:br>
              <a:rPr lang="ru-RU" altLang="ru-RU" sz="1400" b="1" dirty="0" smtClean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ru-RU" altLang="ru-RU" sz="1400" b="1" dirty="0" smtClean="0">
                <a:solidFill>
                  <a:srgbClr val="002060"/>
                </a:solidFill>
                <a:latin typeface="Times New Roman" pitchFamily="18" charset="0"/>
              </a:rPr>
              <a:t>«ДЕТСКИЙ САД №15 «ДЕЛЬФИН» </a:t>
            </a: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</a:rPr>
              <a:t/>
            </a:r>
            <a:b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</a:rPr>
              <a:t/>
            </a:r>
            <a:b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ru-RU" sz="2000" dirty="0" smtClean="0"/>
              <a:t>Спортивно-патриотический праздник</a:t>
            </a:r>
            <a:br>
              <a:rPr lang="ru-RU" sz="2000" dirty="0" smtClean="0"/>
            </a:br>
            <a:r>
              <a:rPr lang="ru-RU" sz="2000" dirty="0" smtClean="0"/>
              <a:t>Для детей старшего дошкольного возраста</a:t>
            </a:r>
            <a:br>
              <a:rPr lang="ru-RU" sz="2000" dirty="0" smtClean="0"/>
            </a:br>
            <a: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</a:rPr>
              <a:t/>
            </a:r>
            <a:b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</a:rPr>
              <a:t/>
            </a:r>
            <a:b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</a:rPr>
              <a:t>«Эх, силушка, да богатырская!»»</a:t>
            </a:r>
            <a:r>
              <a:rPr lang="ru-RU" sz="2000" dirty="0" smtClean="0">
                <a:solidFill>
                  <a:srgbClr val="C00000"/>
                </a:solidFill>
              </a:rPr>
              <a:t/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> </a:t>
            </a:r>
            <a:r>
              <a:rPr lang="ru-RU" sz="2000" dirty="0" smtClean="0"/>
              <a:t> </a:t>
            </a:r>
            <a:br>
              <a:rPr lang="ru-RU" sz="2000" dirty="0" smtClean="0"/>
            </a:br>
            <a:r>
              <a:rPr lang="ru-RU" sz="1600" dirty="0" smtClean="0"/>
              <a:t>С использованием технологии </a:t>
            </a:r>
            <a:r>
              <a:rPr lang="ru-RU" sz="1600" dirty="0" err="1" smtClean="0"/>
              <a:t>Фрироуп</a:t>
            </a:r>
            <a:r>
              <a:rPr lang="ru-RU" sz="1600" dirty="0" smtClean="0"/>
              <a:t> -спортивного туризма,</a:t>
            </a:r>
            <a:br>
              <a:rPr lang="ru-RU" sz="1600" dirty="0" smtClean="0"/>
            </a:br>
            <a:r>
              <a:rPr lang="ru-RU" sz="1600" dirty="0" smtClean="0"/>
              <a:t> технологии </a:t>
            </a:r>
            <a:r>
              <a:rPr lang="ru-RU" sz="1600" dirty="0" err="1" smtClean="0"/>
              <a:t>Са-Фи-Дансе</a:t>
            </a:r>
            <a:r>
              <a:rPr lang="ru-RU" sz="1600" dirty="0" smtClean="0"/>
              <a:t> -танцевально игровой гимнастики.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 </a:t>
            </a:r>
            <a:br>
              <a:rPr lang="ru-RU" sz="2000" dirty="0" smtClean="0"/>
            </a:br>
            <a:r>
              <a:rPr lang="ru-RU" sz="18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Воспитатель высшей категории: </a:t>
            </a:r>
            <a:r>
              <a:rPr lang="ru-RU" sz="1800" b="1" dirty="0" err="1" smtClean="0">
                <a:solidFill>
                  <a:srgbClr val="002060"/>
                </a:solidFill>
                <a:latin typeface="Times New Roman"/>
                <a:ea typeface="Times New Roman"/>
              </a:rPr>
              <a:t>Панчук</a:t>
            </a:r>
            <a:r>
              <a:rPr lang="ru-RU" sz="18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 Г. И.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Керчь -2025</a:t>
            </a:r>
            <a:endParaRPr lang="ru-R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3964728"/>
      </p:ext>
    </p:extLst>
  </p:cSld>
  <p:clrMapOvr>
    <a:masterClrMapping/>
  </p:clrMapOvr>
  <p:transition>
    <p:dissolve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  <a:cs typeface="Times New Roman" pitchFamily="18" charset="0"/>
              </a:rPr>
              <a:t>   </a:t>
            </a:r>
            <a:endParaRPr lang="ru-RU" sz="3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sz="half" idx="1"/>
          </p:nvPr>
        </p:nvSpPr>
        <p:spPr>
          <a:xfrm>
            <a:off x="1763688" y="332656"/>
            <a:ext cx="7056784" cy="626469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400" b="1" dirty="0" smtClean="0"/>
              <a:t>7. Метание мешочка в цель разными способами </a:t>
            </a:r>
            <a:endParaRPr lang="ru-RU" sz="1400" dirty="0" smtClean="0"/>
          </a:p>
          <a:p>
            <a:pPr>
              <a:buNone/>
            </a:pPr>
            <a:r>
              <a:rPr lang="ru-RU" sz="1400" u="sng" dirty="0" smtClean="0"/>
              <a:t>Цель:</a:t>
            </a:r>
            <a:r>
              <a:rPr lang="ru-RU" sz="1400" dirty="0" smtClean="0"/>
              <a:t> способствовать развитию мозга, глазомера, равновесия. Оказывать благотворное воздействие на центральную нервную систему, снимать мышечные зажимы.</a:t>
            </a:r>
          </a:p>
          <a:p>
            <a:pPr>
              <a:buNone/>
            </a:pPr>
            <a:endParaRPr lang="ru-RU" sz="1400" b="1" dirty="0" smtClean="0"/>
          </a:p>
          <a:p>
            <a:pPr>
              <a:buNone/>
            </a:pPr>
            <a:endParaRPr lang="ru-RU" sz="1400" b="1" dirty="0" smtClean="0"/>
          </a:p>
          <a:p>
            <a:pPr>
              <a:buNone/>
            </a:pPr>
            <a:endParaRPr lang="ru-RU" sz="1400" b="1" dirty="0" smtClean="0"/>
          </a:p>
          <a:p>
            <a:pPr>
              <a:buNone/>
            </a:pPr>
            <a:endParaRPr lang="ru-RU" sz="1400" b="1" dirty="0" smtClean="0"/>
          </a:p>
          <a:p>
            <a:pPr>
              <a:buNone/>
            </a:pPr>
            <a:r>
              <a:rPr lang="ru-RU" sz="1400" b="1" dirty="0" smtClean="0"/>
              <a:t>8. Прыжки «</a:t>
            </a:r>
            <a:r>
              <a:rPr lang="ru-RU" sz="1400" b="1" dirty="0" err="1" smtClean="0"/>
              <a:t>Молодильные</a:t>
            </a:r>
            <a:r>
              <a:rPr lang="ru-RU" sz="1400" b="1" dirty="0" smtClean="0"/>
              <a:t> яблочки»</a:t>
            </a:r>
            <a:endParaRPr lang="ru-RU" sz="1400" dirty="0" smtClean="0"/>
          </a:p>
          <a:p>
            <a:pPr>
              <a:buNone/>
            </a:pPr>
            <a:r>
              <a:rPr lang="ru-RU" sz="1400" u="sng" dirty="0" smtClean="0"/>
              <a:t>Цель:</a:t>
            </a:r>
            <a:r>
              <a:rPr lang="ru-RU" sz="1400" dirty="0" smtClean="0"/>
              <a:t> усиливать кровообращение и дыхание, развивать мышцы ног, живота и всего туловища, укреплять связки и суставы нижних конечностей.</a:t>
            </a:r>
          </a:p>
          <a:p>
            <a:pPr>
              <a:buNone/>
            </a:pPr>
            <a:r>
              <a:rPr lang="ru-RU" sz="1400" b="1" dirty="0" smtClean="0"/>
              <a:t>9. </a:t>
            </a:r>
            <a:r>
              <a:rPr lang="ru-RU" sz="1400" b="1" dirty="0" err="1" smtClean="0"/>
              <a:t>Перетягивание</a:t>
            </a:r>
            <a:r>
              <a:rPr lang="ru-RU" sz="1400" b="1" dirty="0" smtClean="0"/>
              <a:t> каната </a:t>
            </a:r>
            <a:r>
              <a:rPr lang="ru-RU" sz="1400" dirty="0" smtClean="0"/>
              <a:t>(русская народная игра)</a:t>
            </a:r>
          </a:p>
          <a:p>
            <a:pPr>
              <a:buNone/>
            </a:pPr>
            <a:r>
              <a:rPr lang="ru-RU" sz="1400" u="sng" dirty="0" smtClean="0"/>
              <a:t>Цель:</a:t>
            </a:r>
            <a:r>
              <a:rPr lang="ru-RU" sz="1400" dirty="0" smtClean="0"/>
              <a:t> Развивать ловкость,  выносливость, проявлять выдержку. Воспитывать волю и стремление к победе.</a:t>
            </a:r>
            <a:endParaRPr lang="ru-RU" sz="1400" b="1" dirty="0" smtClean="0"/>
          </a:p>
          <a:p>
            <a:pPr>
              <a:buNone/>
            </a:pPr>
            <a:r>
              <a:rPr lang="ru-RU" sz="1400" b="1" dirty="0" smtClean="0"/>
              <a:t>10. </a:t>
            </a:r>
            <a:r>
              <a:rPr lang="ru-RU" sz="1400" b="1" dirty="0" err="1" smtClean="0"/>
              <a:t>Са-Фи-Дансе</a:t>
            </a:r>
            <a:r>
              <a:rPr lang="ru-RU" sz="1400" b="1" dirty="0" smtClean="0"/>
              <a:t> </a:t>
            </a:r>
            <a:r>
              <a:rPr lang="ru-RU" sz="1400" dirty="0" smtClean="0"/>
              <a:t>(танцевально-игровая гимнастика)</a:t>
            </a:r>
          </a:p>
          <a:p>
            <a:pPr>
              <a:buNone/>
            </a:pPr>
            <a:r>
              <a:rPr lang="ru-RU" sz="1400" dirty="0" err="1" smtClean="0"/>
              <a:t>Самомассаж</a:t>
            </a:r>
            <a:r>
              <a:rPr lang="ru-RU" sz="1400" dirty="0" smtClean="0"/>
              <a:t>, упражнения на развитие гибкости, пальчиковой, ритмической и дыхательной гимнастики, музыкальных и подвижных игр.</a:t>
            </a:r>
          </a:p>
          <a:p>
            <a:pPr>
              <a:buNone/>
            </a:pPr>
            <a:r>
              <a:rPr lang="ru-RU" sz="1400" u="sng" dirty="0" smtClean="0"/>
              <a:t>Цель: </a:t>
            </a:r>
            <a:r>
              <a:rPr lang="ru-RU" sz="1400" dirty="0" smtClean="0"/>
              <a:t>всестороннее, гармоничное развитие детей дошкольного возраста, на сохранение и укрепление физического здоровья, развитие музыкальных и творческих способностей, психических процессов, нравственно-коммуникативных качеств личности.  </a:t>
            </a:r>
          </a:p>
          <a:p>
            <a:pPr>
              <a:buNone/>
            </a:pPr>
            <a:endParaRPr lang="ru-RU" sz="1400" i="1" dirty="0">
              <a:solidFill>
                <a:srgbClr val="C00000"/>
              </a:solidFill>
            </a:endParaRPr>
          </a:p>
        </p:txBody>
      </p:sp>
      <p:pic>
        <p:nvPicPr>
          <p:cNvPr id="7" name="Picture 1" descr="C:\Users\Lenovo\Desktop\фото\2024-11-13_08-03-1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1198998"/>
            <a:ext cx="2303934" cy="1163946"/>
          </a:xfrm>
          <a:prstGeom prst="rect">
            <a:avLst/>
          </a:prstGeom>
          <a:noFill/>
        </p:spPr>
      </p:pic>
      <p:pic>
        <p:nvPicPr>
          <p:cNvPr id="3074" name="Picture 2" descr="C:\Users\Lenovo\Desktop\фото\2024-11-13_08-03-3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3728" y="5301208"/>
            <a:ext cx="2334884" cy="1073679"/>
          </a:xfrm>
          <a:prstGeom prst="rect">
            <a:avLst/>
          </a:prstGeom>
          <a:noFill/>
        </p:spPr>
      </p:pic>
      <p:pic>
        <p:nvPicPr>
          <p:cNvPr id="3075" name="Picture 3" descr="C:\Users\Lenovo\Desktop\2024-11-13_08-03-52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5085184"/>
            <a:ext cx="2664296" cy="13319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11968607"/>
      </p:ext>
    </p:extLst>
  </p:cSld>
  <p:clrMapOvr>
    <a:masterClrMapping/>
  </p:clrMapOvr>
  <p:transition>
    <p:wheel spokes="1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1138138"/>
          </a:xfrm>
        </p:spPr>
        <p:txBody>
          <a:bodyPr>
            <a:normAutofit/>
          </a:bodyPr>
          <a:lstStyle/>
          <a:p>
            <a:r>
              <a:rPr lang="ru-RU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  <a:cs typeface="Times New Roman" pitchFamily="18" charset="0"/>
              </a:rPr>
              <a:t>   условия реализации</a:t>
            </a:r>
            <a:endParaRPr lang="ru-RU" sz="3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492941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979712" y="1219140"/>
            <a:ext cx="7056784" cy="50783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Методические приемы: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игровой, наглядный, словесный, практический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Материалы, оборудование: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Веревочные лестницы, канаты, балансиры, мешочки для метания, ведра, мука, обручи, маты, защитные каски, таблички с именами богатырей, стол, конусы-ориентиры, скатерть, самовар, баранки, музыкальное сопровождение.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Время в режиме дня: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прогулке  10.20-12.00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Продолжительность: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40-60 минут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Форма одежды: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форма, не стесняющая передвижения и выполнение специальных заданий на этапах, удобная спортивная обувь с нескользящей подошвой(кеды, кроссовки)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Место проведения: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территория детского сада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Участники собрания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воспитатели, инструктор по физкультуре, дети, родители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Техника безопасности при работе с методикой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Фрироуп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Высота каната для хождения не более 50 см, маты, каски, страховочные тросы, родительский контроль.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11968607"/>
      </p:ext>
    </p:extLst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99592" y="404664"/>
            <a:ext cx="8064896" cy="568863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2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заключение</a:t>
            </a:r>
            <a:br>
              <a:rPr lang="ru-RU" sz="32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31640" y="764705"/>
            <a:ext cx="7272808" cy="646330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Целенаправленная работа по патриотическому воспитанию средствами физической культуры и спорта, обеспечивает формирование патриотических чувств у воспитанников. </a:t>
            </a:r>
          </a:p>
          <a:p>
            <a:pPr algn="ctr">
              <a:defRPr/>
            </a:pPr>
            <a:endParaRPr lang="ru-RU" b="1" kern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Автор: </a:t>
            </a:r>
            <a:r>
              <a:rPr lang="ru-RU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Панчук</a:t>
            </a:r>
            <a:r>
              <a:rPr lang="ru-RU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Галина Ивановна, воспитатель высшей категории </a:t>
            </a:r>
          </a:p>
          <a:p>
            <a:pPr algn="ctr">
              <a:defRPr/>
            </a:pPr>
            <a:r>
              <a:rPr lang="en-US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https://nsportal.ru/galinapanchuk</a:t>
            </a:r>
            <a:endParaRPr lang="ru-RU" kern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b="1" kern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Ссылка для скачивания видеоматериала:</a:t>
            </a:r>
          </a:p>
          <a:p>
            <a:pPr algn="ctr">
              <a:defRPr/>
            </a:pPr>
            <a:r>
              <a:rPr lang="en-US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https</a:t>
            </a:r>
            <a:r>
              <a:rPr lang="en-US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://disk.yandex.ru/d/HB9675SsJw58Gg</a:t>
            </a:r>
            <a:endParaRPr lang="ru-RU" kern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b="1" kern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b="1" kern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b="1" kern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b="1" kern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b="1" kern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b="1" kern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b="1" kern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b="1" kern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b="1" kern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b="1" kern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b="1" kern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b="1" kern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b="1" kern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Lenovo\Desktop\2025-09-11_17-26-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4005064"/>
            <a:ext cx="6408712" cy="25202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061279758"/>
      </p:ext>
    </p:extLst>
  </p:cSld>
  <p:clrMapOvr>
    <a:masterClrMapping/>
  </p:clrMapOvr>
  <p:transition>
    <p:pull dir="u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179512" y="1143000"/>
            <a:ext cx="4659188" cy="5486400"/>
          </a:xfrm>
        </p:spPr>
        <p:txBody>
          <a:bodyPr/>
          <a:lstStyle/>
          <a:p>
            <a:pPr indent="450215" algn="ctr">
              <a:spcAft>
                <a:spcPts val="0"/>
              </a:spcAft>
              <a:buNone/>
            </a:pPr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0215" algn="just">
              <a:spcAft>
                <a:spcPts val="0"/>
              </a:spcAft>
              <a:buNone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Спортивно-патриотическое воспитание – многоплановая, систематическая, целенаправленная и скоординированная деятельность по формированию физически и духовно развитой личности. </a:t>
            </a:r>
          </a:p>
          <a:p>
            <a:pPr indent="450215" algn="just">
              <a:spcAft>
                <a:spcPts val="0"/>
              </a:spcAft>
              <a:buNone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содержании ФОП ДО отмечается острая необходимость активации процесса воспитания патриотизма дошкольника, потому что именно в детском возрасте закладываются чувство любви к Родине, система ценностей, жизненные ориентиры.</a:t>
            </a:r>
          </a:p>
          <a:p>
            <a:pPr indent="450215" algn="just">
              <a:spcAft>
                <a:spcPts val="0"/>
              </a:spcAft>
              <a:buNone/>
            </a:pPr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i="1" dirty="0" smtClean="0">
                <a:solidFill>
                  <a:srgbClr val="000000"/>
                </a:solidFill>
              </a:rPr>
              <a:t>Данный Материал предназначен для детей дошкольного возраста 5-7 лет.</a:t>
            </a:r>
          </a:p>
          <a:p>
            <a:r>
              <a:rPr lang="ru-RU" sz="1400" i="1" dirty="0" smtClean="0">
                <a:solidFill>
                  <a:srgbClr val="000000"/>
                </a:solidFill>
              </a:rPr>
              <a:t> Уникальность материала заключается в том, что семья является неисчерпаемым  источник патриотического воспитания. Ведь чувство любви к Родине вырастает из любви к близким людям, к семье, где ребенок окружен заботой, вниманием, лаской</a:t>
            </a:r>
            <a:r>
              <a:rPr lang="ru-RU" sz="1400" dirty="0" smtClean="0">
                <a:solidFill>
                  <a:srgbClr val="000000"/>
                </a:solidFill>
              </a:rPr>
              <a:t>. </a:t>
            </a:r>
          </a:p>
        </p:txBody>
      </p:sp>
      <p:pic>
        <p:nvPicPr>
          <p:cNvPr id="9" name="Содержимое 8" descr="2b5c6a30-bf06-5438-87e1-57498d3e11dd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292080" y="1916832"/>
            <a:ext cx="3403104" cy="3154634"/>
          </a:xfrm>
        </p:spPr>
      </p:pic>
    </p:spTree>
    <p:extLst>
      <p:ext uri="{BB962C8B-B14F-4D97-AF65-F5344CB8AC3E}">
        <p14:creationId xmlns="" xmlns:p14="http://schemas.microsoft.com/office/powerpoint/2010/main" val="4139529824"/>
      </p:ext>
    </p:extLst>
  </p:cSld>
  <p:clrMapOvr>
    <a:masterClrMapping/>
  </p:clrMapOvr>
  <p:transition>
    <p:wipe dir="d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632848" cy="5326893"/>
          </a:xfrm>
        </p:spPr>
        <p:txBody>
          <a:bodyPr>
            <a:noAutofit/>
          </a:bodyPr>
          <a:lstStyle/>
          <a:p>
            <a:pPr marL="514350" indent="-514350"/>
            <a:r>
              <a:rPr lang="ru-RU" sz="2400" b="1" dirty="0" smtClean="0">
                <a:solidFill>
                  <a:srgbClr val="FF0000"/>
                </a:solidFill>
              </a:rPr>
              <a:t>Цель:</a:t>
            </a:r>
            <a:r>
              <a:rPr lang="ru-RU" sz="2400" b="1" dirty="0" smtClean="0"/>
              <a:t>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использования возможностей физической культуры и спорта в укреплении здоровья, гармоничном и всестороннем развитии личности, приобщение родителей к развитию спортивных способностей детей, воспитание патриотизма и гражданственности.</a:t>
            </a:r>
          </a:p>
          <a:p>
            <a:pPr marL="514350" indent="-514350"/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2" name="Picture 4" descr="C:\Users\Lenovo\Desktop\фото\2024-11-13_08-04-5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2852936"/>
            <a:ext cx="6417072" cy="29757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11968607"/>
      </p:ext>
    </p:extLst>
  </p:cSld>
  <p:clrMapOvr>
    <a:masterClrMapping/>
  </p:clrMapOvr>
  <p:transition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763688" y="260648"/>
            <a:ext cx="7200800" cy="6597352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 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Педагогические задачи в соответствии с ФОП ДО:</a:t>
            </a:r>
          </a:p>
          <a:p>
            <a:r>
              <a:rPr lang="ru-RU" sz="16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Образовательные:</a:t>
            </a:r>
            <a:r>
              <a:rPr lang="ru-RU" sz="1600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Tx/>
              <a:buChar char="-"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обогащать двигательный опыт детей с помощью упражнений основной гимнастики, развивать умения технично, точно, осознанно, рационально и выразительно выполнять физические упражнения, осваивать туристские навыки;</a:t>
            </a:r>
          </a:p>
          <a:p>
            <a:pPr>
              <a:buFontTx/>
              <a:buChar char="-"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формировать осознанную потребность в двигательной деятельности, поддерживать интерес к физической культуре и спортивным достижениям России, расширять представления о разных видах спорта.</a:t>
            </a:r>
          </a:p>
          <a:p>
            <a:r>
              <a:rPr lang="ru-RU" sz="16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Развивающие:</a:t>
            </a:r>
            <a:endParaRPr lang="ru-RU" sz="1600" i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развивать психофизические качества, точность, меткость, глазомер, мелкую моторику, ориентировку в пространстве; самоконтроль, самостоятельность, творчество;</a:t>
            </a:r>
          </a:p>
          <a:p>
            <a:pPr>
              <a:buFontTx/>
              <a:buChar char="-"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развивать интерес детей к населенному пункту, в котором живет, переживание чувства удивления, восхищения достопримечательностями, событиями прошлого и настоящего. </a:t>
            </a:r>
          </a:p>
          <a:p>
            <a:r>
              <a:rPr lang="ru-RU" sz="16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Воспитательные:</a:t>
            </a:r>
            <a:r>
              <a:rPr lang="ru-RU" sz="1600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воспитывать патриотизм, нравственно-волевые качества и гражданскую идентичность в двигательной деятельности и различных формах активного отдыха; 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воспитывать патриотические и интернациональные чувства, уважительное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отношение к Родине, к представителям разных национальностей, интерес к их культуре и обычаям.</a:t>
            </a:r>
          </a:p>
          <a:p>
            <a:pPr marL="514350" indent="-514350"/>
            <a:endParaRPr lang="ru-RU" sz="1400" dirty="0" smtClean="0"/>
          </a:p>
          <a:p>
            <a:pPr marL="514350" indent="-514350"/>
            <a:endParaRPr lang="ru-RU" sz="1400" dirty="0" smtClean="0"/>
          </a:p>
          <a:p>
            <a:pPr marL="514350" indent="-514350"/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5" name="Picture 1" descr="C:\Users\Lenovo\Desktop\фото\2024-11-13_08-01-4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4869160"/>
            <a:ext cx="2907066" cy="1296144"/>
          </a:xfrm>
          <a:prstGeom prst="rect">
            <a:avLst/>
          </a:prstGeom>
          <a:noFill/>
        </p:spPr>
      </p:pic>
      <p:pic>
        <p:nvPicPr>
          <p:cNvPr id="11267" name="Picture 3" descr="C:\Users\Lenovo\Desktop\фото\2024-11-13_07-54-1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12983" y="4869160"/>
            <a:ext cx="2929515" cy="12961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11968607"/>
      </p:ext>
    </p:extLst>
  </p:cSld>
  <p:clrMapOvr>
    <a:masterClrMapping/>
  </p:clrMapOvr>
  <p:transition>
    <p:pull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547664" y="260648"/>
            <a:ext cx="7418400" cy="792088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27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Планируемые результаты в соответствии </a:t>
            </a:r>
            <a:br>
              <a:rPr lang="ru-RU" sz="27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ФОП ДО:</a:t>
            </a:r>
            <a:r>
              <a:rPr lang="ru-RU" sz="3200" dirty="0" smtClean="0">
                <a:solidFill>
                  <a:srgbClr val="C00000"/>
                </a:solidFill>
              </a:rPr>
              <a:t/>
            </a:r>
            <a:br>
              <a:rPr lang="ru-RU" sz="3200" dirty="0" smtClean="0">
                <a:solidFill>
                  <a:srgbClr val="C00000"/>
                </a:solidFill>
              </a:rPr>
            </a:br>
            <a:endParaRPr lang="ru-RU" sz="3200" b="1" dirty="0" smtClean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691680" y="1484784"/>
            <a:ext cx="7272808" cy="5373216"/>
          </a:xfrm>
        </p:spPr>
        <p:txBody>
          <a:bodyPr>
            <a:noAutofit/>
          </a:bodyPr>
          <a:lstStyle/>
          <a:p>
            <a:pPr lvl="0" algn="just"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 ребёнка сформированы основные психофизические и нравственно-волевые качества;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ребёнок владеет основными движениями и элементами спортивных игр, может контролировать свои движение и управлять ими;</a:t>
            </a:r>
          </a:p>
          <a:p>
            <a:pPr lvl="0" algn="just"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ребёнок соблюдает элементарные правила здорового образа жизни и личной гигиены;</a:t>
            </a:r>
          </a:p>
          <a:p>
            <a:pPr lvl="0" algn="just"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ребёнок результативно выполняет физические упражнения (</a:t>
            </a:r>
            <a:r>
              <a:rPr lang="ru-RU" sz="1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общеразвивающие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основные движения, спортивные), участвует в туристских пеших прогулках, осваивает простейшие туристские навыки, ориентируется на местности;</a:t>
            </a:r>
          </a:p>
          <a:p>
            <a:pPr lvl="0" algn="just"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ребёнок проявляет элементы творчества в двигательной деятельности; ребёнок проявляет нравственно-волевые качества, самоконтроль и может осуществлять анализ своей двигательной деятельности;</a:t>
            </a:r>
          </a:p>
          <a:p>
            <a:pPr lvl="0" algn="just"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ребёнок проявляет духовно-нравственные качества и основы патриотизма в ходе занятий физической культурой и ознакомлением с достижениями российского спорта;</a:t>
            </a:r>
          </a:p>
          <a:p>
            <a:pPr lvl="0" algn="just"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ребёнок имеет начальные представления о правилах безопасного поведения в двигательной деятельности; о том, что такое здоровье, понимает, как поддержать, укрепить и сохранить его;</a:t>
            </a:r>
          </a:p>
          <a:p>
            <a:pPr algn="just"/>
            <a:endParaRPr lang="ru-RU" sz="1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11968607"/>
      </p:ext>
    </p:extLst>
  </p:cSld>
  <p:clrMapOvr>
    <a:masterClrMapping/>
  </p:clrMapOvr>
  <p:transition>
    <p:pull dir="r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Диагностика планируемых результатов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sz="half" idx="1"/>
          </p:nvPr>
        </p:nvSpPr>
        <p:spPr>
          <a:xfrm>
            <a:off x="1547664" y="908720"/>
            <a:ext cx="7416824" cy="5504656"/>
          </a:xfrm>
        </p:spPr>
        <p:txBody>
          <a:bodyPr>
            <a:noAutofit/>
          </a:bodyPr>
          <a:lstStyle/>
          <a:p>
            <a:endParaRPr lang="ru-RU" sz="1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Педагогическая диагностика индивидуального развития детей проводится педагогом в произвольной форме на основе </a:t>
            </a:r>
            <a:r>
              <a:rPr lang="ru-RU" sz="1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малоформализованных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диагностических методов: наблюдения, свободных бесед с детьми, анализа продуктов детской деятельности (рисунков, работ по лепке, аппликации, построек, поделок и др.), специальных диагностических ситуаций. </a:t>
            </a:r>
          </a:p>
          <a:p>
            <a:pPr marL="514350" indent="-514350" algn="ctr">
              <a:buNone/>
            </a:pPr>
            <a:endParaRPr lang="ru-RU" sz="1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ctr">
              <a:buNone/>
            </a:pPr>
            <a:endParaRPr lang="ru-RU" sz="1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ctr">
              <a:buNone/>
            </a:pPr>
            <a:endParaRPr lang="ru-RU" sz="1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ctr">
              <a:buNone/>
            </a:pPr>
            <a:endParaRPr lang="ru-RU" sz="1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ctr">
              <a:buNone/>
            </a:pPr>
            <a:endParaRPr lang="ru-RU" sz="1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ctr">
              <a:buNone/>
            </a:pPr>
            <a:endParaRPr lang="ru-RU" sz="1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ctr">
              <a:buNone/>
            </a:pPr>
            <a:endParaRPr lang="ru-RU" sz="1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ctr">
              <a:buNone/>
            </a:pPr>
            <a:r>
              <a:rPr lang="ru-RU" sz="1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14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ctr">
              <a:buNone/>
            </a:pPr>
            <a:endParaRPr lang="ru-RU" sz="14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ctr">
              <a:buNone/>
            </a:pPr>
            <a:endParaRPr lang="ru-RU" sz="14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ctr">
              <a:buNone/>
            </a:pPr>
            <a:endParaRPr lang="ru-RU" sz="14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ctr">
              <a:buNone/>
            </a:pPr>
            <a:r>
              <a:rPr lang="ru-RU" sz="1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Таким </a:t>
            </a:r>
            <a:r>
              <a:rPr lang="ru-RU" sz="1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образом, систематическая работа по патриотическому воспитанию посредством физической культуры и спорта, способствует формированию патриотизма у дошкольников. Совместная работа инструктора по физической культуре, воспитателей, детей и их родителей получает отличный результат.</a:t>
            </a:r>
          </a:p>
          <a:p>
            <a:pPr marL="514350" indent="-514350">
              <a:buNone/>
            </a:pPr>
            <a:endParaRPr lang="ru-RU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1" descr="C:\Users\Lenovo\Desktop\фото\2024-11-13_07-55-03 (2)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2420888"/>
            <a:ext cx="3128713" cy="1872208"/>
          </a:xfrm>
          <a:prstGeom prst="rect">
            <a:avLst/>
          </a:prstGeom>
          <a:noFill/>
        </p:spPr>
      </p:pic>
      <p:pic>
        <p:nvPicPr>
          <p:cNvPr id="10" name="Picture 2" descr="C:\Users\Lenovo\Desktop\2025-09-11_17-26-39-1-2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2780928"/>
            <a:ext cx="3456384" cy="18722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11968607"/>
      </p:ext>
    </p:extLst>
  </p:cSld>
  <p:clrMapOvr>
    <a:masterClrMapping/>
  </p:clrMapOvr>
  <p:transition>
    <p:wheel spokes="8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143404730"/>
              </p:ext>
            </p:extLst>
          </p:nvPr>
        </p:nvGraphicFramePr>
        <p:xfrm>
          <a:off x="539552" y="836712"/>
          <a:ext cx="7848872" cy="468052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7848872"/>
              </a:tblGrid>
              <a:tr h="4680520"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 Разминка</a:t>
                      </a:r>
                    </a:p>
                    <a:p>
                      <a:r>
                        <a:rPr lang="ru-RU" sz="1800" b="1" u="sng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Цель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повышение деятельности физиологических систем. обеспечивающих выполнение мышечной работы- нервной, двигательной, дыхательной и </a:t>
                      </a:r>
                      <a:r>
                        <a:rPr lang="ru-RU" sz="18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т.д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(голова, кисти, плечевой пояс, наклоны, упражнения на растяжку, стопы, мышцы ног, дыхательная гимнастика</a:t>
                      </a:r>
                      <a:r>
                        <a:rPr lang="ru-RU" sz="1800" b="1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1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 Отжимание , приседания</a:t>
                      </a:r>
                    </a:p>
                    <a:p>
                      <a:r>
                        <a:rPr lang="ru-RU" sz="1800" b="1" u="sng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Цель: 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развитие силы, выносливости, укрепление суставов</a:t>
                      </a:r>
                    </a:p>
                    <a:p>
                      <a:pPr algn="ctr"/>
                      <a:endParaRPr lang="ru-RU" sz="48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145" name="Picture 1" descr="C:\Users\Lenovo\Desktop\фото\2024-11-13_07-55-0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2852936"/>
            <a:ext cx="3117354" cy="2088232"/>
          </a:xfrm>
          <a:prstGeom prst="rect">
            <a:avLst/>
          </a:prstGeom>
          <a:noFill/>
        </p:spPr>
      </p:pic>
      <p:pic>
        <p:nvPicPr>
          <p:cNvPr id="6146" name="Picture 2" descr="C:\Users\Lenovo\Desktop\фото\2024-11-13_07-56-0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3140968"/>
            <a:ext cx="3744416" cy="23042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47152104"/>
      </p:ext>
    </p:extLst>
  </p:cSld>
  <p:clrMapOvr>
    <a:masterClrMapping/>
  </p:clrMapOvr>
  <p:transition>
    <p:zoom dir="in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143404730"/>
              </p:ext>
            </p:extLst>
          </p:nvPr>
        </p:nvGraphicFramePr>
        <p:xfrm>
          <a:off x="611560" y="116632"/>
          <a:ext cx="7920880" cy="6264696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7920880"/>
              </a:tblGrid>
              <a:tr h="6264696"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 </a:t>
                      </a:r>
                      <a:r>
                        <a:rPr lang="ru-RU" sz="18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Фрироуп</a:t>
                      </a:r>
                      <a:r>
                        <a:rPr lang="ru-RU" sz="1800" b="1" u="sng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-вид двигательной активности с элементами спорта и экстрима, основанный на преодолении участниками специальных дистанций, </a:t>
                      </a:r>
                      <a:r>
                        <a:rPr lang="ru-RU" sz="18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состящих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из веревочных элементов..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Результат соревнований во </a:t>
                      </a:r>
                      <a:r>
                        <a:rPr lang="ru-RU" sz="18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Фрироуп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определяется по времени прохождения дистанции. </a:t>
                      </a:r>
                    </a:p>
                    <a:p>
                      <a:r>
                        <a:rPr lang="ru-RU" sz="1800" b="1" u="sng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Цель: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это приобщение ребёнка и его родителей ко всем видам туризма, а, следовательно, к активному образу жизни.</a:t>
                      </a:r>
                    </a:p>
                    <a:p>
                      <a:endParaRPr lang="ru-RU" sz="1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4. Дидактическая игра «Угадай по описанию»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Цель: закрепить знания о деревьях, кустарниках  родного края, их названиях, внешнем виде, развивать память, логическое мышление, умение анализировать, сопоставлять.</a:t>
                      </a:r>
                    </a:p>
                    <a:p>
                      <a:endParaRPr lang="ru-RU" sz="20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121" name="Picture 1" descr="C:\Users\Lenovo\Desktop\фото\2024-11-13_07-56-1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869160"/>
            <a:ext cx="3349252" cy="1548264"/>
          </a:xfrm>
          <a:prstGeom prst="rect">
            <a:avLst/>
          </a:prstGeom>
          <a:noFill/>
        </p:spPr>
      </p:pic>
      <p:pic>
        <p:nvPicPr>
          <p:cNvPr id="5122" name="Picture 2" descr="C:\Users\Lenovo\Desktop\фото\2024-11-13_07-56-4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2132856"/>
            <a:ext cx="3744416" cy="1721867"/>
          </a:xfrm>
          <a:prstGeom prst="rect">
            <a:avLst/>
          </a:prstGeom>
          <a:noFill/>
        </p:spPr>
      </p:pic>
      <p:pic>
        <p:nvPicPr>
          <p:cNvPr id="5123" name="Picture 3" descr="C:\Users\Lenovo\Desktop\фото\2024-11-13_07-57-0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2132856"/>
            <a:ext cx="3439977" cy="17281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47152104"/>
      </p:ext>
    </p:extLst>
  </p:cSld>
  <p:clrMapOvr>
    <a:masterClrMapping/>
  </p:clrMapOvr>
  <p:transition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  <a:cs typeface="Times New Roman" pitchFamily="18" charset="0"/>
              </a:rPr>
              <a:t>   </a:t>
            </a:r>
            <a:endParaRPr lang="ru-RU" sz="3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sz="half" idx="1"/>
          </p:nvPr>
        </p:nvSpPr>
        <p:spPr>
          <a:xfrm>
            <a:off x="1763688" y="260648"/>
            <a:ext cx="7128792" cy="6336704"/>
          </a:xfrm>
        </p:spPr>
        <p:txBody>
          <a:bodyPr>
            <a:noAutofit/>
          </a:bodyPr>
          <a:lstStyle/>
          <a:p>
            <a:endParaRPr lang="ru-RU" sz="1400" b="1" dirty="0" smtClean="0"/>
          </a:p>
          <a:p>
            <a:pPr>
              <a:buNone/>
            </a:pPr>
            <a:endParaRPr lang="ru-RU" sz="1400" b="1" dirty="0" smtClean="0"/>
          </a:p>
          <a:p>
            <a:pPr algn="r">
              <a:buNone/>
            </a:pPr>
            <a:endParaRPr lang="ru-RU" sz="1400" b="1" dirty="0" smtClean="0"/>
          </a:p>
          <a:p>
            <a:pPr algn="r">
              <a:buNone/>
            </a:pPr>
            <a:r>
              <a:rPr lang="ru-RU" sz="1400" b="1" dirty="0" smtClean="0"/>
              <a:t>5.Бег с усложнением (эстафета)</a:t>
            </a:r>
          </a:p>
          <a:p>
            <a:pPr>
              <a:buNone/>
            </a:pPr>
            <a:endParaRPr lang="ru-RU" sz="1400" b="1" dirty="0" smtClean="0"/>
          </a:p>
          <a:p>
            <a:pPr>
              <a:buNone/>
            </a:pPr>
            <a:r>
              <a:rPr lang="ru-RU" sz="1400" b="1" u="sng" dirty="0" smtClean="0"/>
              <a:t>Цель:</a:t>
            </a:r>
            <a:r>
              <a:rPr lang="ru-RU" sz="1400" b="1" dirty="0" smtClean="0"/>
              <a:t> оказать физиологическое воздействие на организм ребенка, активизировать его органы и системы, повысить обменные процессы, совершенствовать деятельность центральной нервной системы.</a:t>
            </a:r>
          </a:p>
          <a:p>
            <a:endParaRPr lang="ru-RU" sz="1400" b="1" dirty="0" smtClean="0"/>
          </a:p>
          <a:p>
            <a:pPr>
              <a:buNone/>
            </a:pPr>
            <a:endParaRPr lang="ru-RU" sz="1400" b="1" dirty="0" smtClean="0"/>
          </a:p>
          <a:p>
            <a:pPr>
              <a:buNone/>
            </a:pPr>
            <a:endParaRPr lang="ru-RU" sz="1400" b="1" dirty="0" smtClean="0"/>
          </a:p>
          <a:p>
            <a:pPr>
              <a:buNone/>
            </a:pPr>
            <a:endParaRPr lang="ru-RU" sz="1400" b="1" dirty="0" smtClean="0"/>
          </a:p>
          <a:p>
            <a:pPr>
              <a:buNone/>
            </a:pPr>
            <a:r>
              <a:rPr lang="ru-RU" sz="1400" b="1" dirty="0" smtClean="0"/>
              <a:t>6. «Петушиные бои» </a:t>
            </a:r>
          </a:p>
          <a:p>
            <a:pPr>
              <a:buNone/>
            </a:pPr>
            <a:r>
              <a:rPr lang="ru-RU" sz="1400" b="1" dirty="0" smtClean="0"/>
              <a:t>(Русская народная подвижная игра)</a:t>
            </a:r>
          </a:p>
          <a:p>
            <a:pPr>
              <a:buNone/>
            </a:pPr>
            <a:endParaRPr lang="ru-RU" sz="1400" b="1" u="sng" dirty="0" smtClean="0"/>
          </a:p>
          <a:p>
            <a:pPr>
              <a:buNone/>
            </a:pPr>
            <a:r>
              <a:rPr lang="ru-RU" sz="1400" b="1" u="sng" dirty="0" smtClean="0"/>
              <a:t>Цель:</a:t>
            </a:r>
            <a:r>
              <a:rPr lang="ru-RU" sz="1400" b="1" dirty="0" smtClean="0"/>
              <a:t> развить прыгучесть, воспитать чувства равновесия</a:t>
            </a:r>
          </a:p>
          <a:p>
            <a:pPr>
              <a:buNone/>
            </a:pPr>
            <a:r>
              <a:rPr lang="ru-RU" sz="1400" b="1" dirty="0" smtClean="0"/>
              <a:t>Участники делятся на пары и встают друг от друга на расстоянии 3—5 шагов. Пары изображают дерущихся петухов: прыгая на одной ноге, они стараются толкнуть друг друга плечом. Тот, кто потерял равновесие и встал на землю двумя ногами, выходит из игры. Дети перед началом игры договариваются, как они будут держать руки: на поясе, за спиной, </a:t>
            </a:r>
            <a:r>
              <a:rPr lang="ru-RU" sz="1400" b="1" dirty="0" err="1" smtClean="0"/>
              <a:t>скрестно</a:t>
            </a:r>
            <a:r>
              <a:rPr lang="ru-RU" sz="1400" b="1" dirty="0" smtClean="0"/>
              <a:t> перед грудью или руками держать колено согнутой ноги.</a:t>
            </a:r>
          </a:p>
          <a:p>
            <a:pPr>
              <a:buNone/>
            </a:pPr>
            <a:r>
              <a:rPr lang="ru-RU" sz="1400" b="1" i="1" dirty="0" smtClean="0"/>
              <a:t>Правила</a:t>
            </a:r>
            <a:endParaRPr lang="ru-RU" sz="1400" b="1" dirty="0" smtClean="0"/>
          </a:p>
          <a:p>
            <a:pPr>
              <a:buNone/>
            </a:pPr>
            <a:r>
              <a:rPr lang="ru-RU" sz="1400" b="1" dirty="0" smtClean="0"/>
              <a:t>1. Играющие должны одновременно приближаться друг к другу.</a:t>
            </a:r>
          </a:p>
          <a:p>
            <a:pPr>
              <a:buNone/>
            </a:pPr>
            <a:r>
              <a:rPr lang="ru-RU" sz="1400" b="1" dirty="0" smtClean="0"/>
              <a:t>2. Руками толкать друг друга нельзя.</a:t>
            </a:r>
          </a:p>
          <a:p>
            <a:endParaRPr lang="ru-RU" sz="1400" b="1" dirty="0" smtClean="0"/>
          </a:p>
          <a:p>
            <a:endParaRPr lang="ru-RU" sz="1400" b="1" dirty="0" smtClean="0"/>
          </a:p>
          <a:p>
            <a:endParaRPr lang="ru-RU" sz="1400" dirty="0" smtClean="0"/>
          </a:p>
          <a:p>
            <a:pPr>
              <a:buNone/>
            </a:pPr>
            <a:endParaRPr lang="ru-RU" sz="1400" i="1" dirty="0">
              <a:solidFill>
                <a:srgbClr val="C000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492941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43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4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5200" dirty="0"/>
          </a:p>
        </p:txBody>
      </p:sp>
      <p:pic>
        <p:nvPicPr>
          <p:cNvPr id="10" name="Picture 2" descr="C:\Users\Lenovo\Desktop\фото\2024-11-13_07-58-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188640"/>
            <a:ext cx="2880320" cy="1248881"/>
          </a:xfrm>
          <a:prstGeom prst="rect">
            <a:avLst/>
          </a:prstGeom>
          <a:noFill/>
        </p:spPr>
      </p:pic>
      <p:pic>
        <p:nvPicPr>
          <p:cNvPr id="11" name="Picture 3" descr="C:\Users\Lenovo\Desktop\фото\2024-11-13_08-02-0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2204864"/>
            <a:ext cx="3745111" cy="17004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11968607"/>
      </p:ext>
    </p:extLst>
  </p:cSld>
  <p:clrMapOvr>
    <a:masterClrMapping/>
  </p:clrMapOvr>
  <p:transition>
    <p:pull dir="ru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owerpoint-template">
  <a:themeElements>
    <a:clrScheme name="">
      <a:dk1>
        <a:srgbClr val="4D4D4D"/>
      </a:dk1>
      <a:lt1>
        <a:srgbClr val="FFFFFF"/>
      </a:lt1>
      <a:dk2>
        <a:srgbClr val="4D4D4D"/>
      </a:dk2>
      <a:lt2>
        <a:srgbClr val="0E7E24"/>
      </a:lt2>
      <a:accent1>
        <a:srgbClr val="369026"/>
      </a:accent1>
      <a:accent2>
        <a:srgbClr val="68C419"/>
      </a:accent2>
      <a:accent3>
        <a:srgbClr val="FFFFFF"/>
      </a:accent3>
      <a:accent4>
        <a:srgbClr val="404040"/>
      </a:accent4>
      <a:accent5>
        <a:srgbClr val="AEC6AC"/>
      </a:accent5>
      <a:accent6>
        <a:srgbClr val="5EB116"/>
      </a:accent6>
      <a:hlink>
        <a:srgbClr val="76E11D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0C209B"/>
        </a:lt2>
        <a:accent1>
          <a:srgbClr val="2167BF"/>
        </a:accent1>
        <a:accent2>
          <a:srgbClr val="C60C0D"/>
        </a:accent2>
        <a:accent3>
          <a:srgbClr val="FFFFFF"/>
        </a:accent3>
        <a:accent4>
          <a:srgbClr val="404040"/>
        </a:accent4>
        <a:accent5>
          <a:srgbClr val="ABB8DC"/>
        </a:accent5>
        <a:accent6>
          <a:srgbClr val="B30A0B"/>
        </a:accent6>
        <a:hlink>
          <a:srgbClr val="4793C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93CB6A"/>
        </a:lt2>
        <a:accent1>
          <a:srgbClr val="71BE5E"/>
        </a:accent1>
        <a:accent2>
          <a:srgbClr val="A0CD6E"/>
        </a:accent2>
        <a:accent3>
          <a:srgbClr val="FFFFFF"/>
        </a:accent3>
        <a:accent4>
          <a:srgbClr val="404040"/>
        </a:accent4>
        <a:accent5>
          <a:srgbClr val="BBDBB6"/>
        </a:accent5>
        <a:accent6>
          <a:srgbClr val="91BA63"/>
        </a:accent6>
        <a:hlink>
          <a:srgbClr val="6BAB4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189C25"/>
        </a:lt2>
        <a:accent1>
          <a:srgbClr val="33B642"/>
        </a:accent1>
        <a:accent2>
          <a:srgbClr val="5ED05F"/>
        </a:accent2>
        <a:accent3>
          <a:srgbClr val="FFFFFF"/>
        </a:accent3>
        <a:accent4>
          <a:srgbClr val="404040"/>
        </a:accent4>
        <a:accent5>
          <a:srgbClr val="ADD7B0"/>
        </a:accent5>
        <a:accent6>
          <a:srgbClr val="54BC55"/>
        </a:accent6>
        <a:hlink>
          <a:srgbClr val="66D1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1E14F"/>
        </a:lt2>
        <a:accent1>
          <a:srgbClr val="33B642"/>
        </a:accent1>
        <a:accent2>
          <a:srgbClr val="5ED05F"/>
        </a:accent2>
        <a:accent3>
          <a:srgbClr val="FFFFFF"/>
        </a:accent3>
        <a:accent4>
          <a:srgbClr val="404040"/>
        </a:accent4>
        <a:accent5>
          <a:srgbClr val="ADD7B0"/>
        </a:accent5>
        <a:accent6>
          <a:srgbClr val="54BC55"/>
        </a:accent6>
        <a:hlink>
          <a:srgbClr val="66D1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4C8E3D"/>
        </a:lt2>
        <a:accent1>
          <a:srgbClr val="66A050"/>
        </a:accent1>
        <a:accent2>
          <a:srgbClr val="6EA552"/>
        </a:accent2>
        <a:accent3>
          <a:srgbClr val="FFFFFF"/>
        </a:accent3>
        <a:accent4>
          <a:srgbClr val="404040"/>
        </a:accent4>
        <a:accent5>
          <a:srgbClr val="B8CDB3"/>
        </a:accent5>
        <a:accent6>
          <a:srgbClr val="639549"/>
        </a:accent6>
        <a:hlink>
          <a:srgbClr val="89B96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8CAA42"/>
        </a:lt2>
        <a:accent1>
          <a:srgbClr val="9BB249"/>
        </a:accent1>
        <a:accent2>
          <a:srgbClr val="67B64F"/>
        </a:accent2>
        <a:accent3>
          <a:srgbClr val="FFFFFF"/>
        </a:accent3>
        <a:accent4>
          <a:srgbClr val="404040"/>
        </a:accent4>
        <a:accent5>
          <a:srgbClr val="CBD5B1"/>
        </a:accent5>
        <a:accent6>
          <a:srgbClr val="5DA547"/>
        </a:accent6>
        <a:hlink>
          <a:srgbClr val="B8CC78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4D7C48"/>
        </a:lt2>
        <a:accent1>
          <a:srgbClr val="599148"/>
        </a:accent1>
        <a:accent2>
          <a:srgbClr val="69A253"/>
        </a:accent2>
        <a:accent3>
          <a:srgbClr val="FFFFFF"/>
        </a:accent3>
        <a:accent4>
          <a:srgbClr val="404040"/>
        </a:accent4>
        <a:accent5>
          <a:srgbClr val="B5C7B1"/>
        </a:accent5>
        <a:accent6>
          <a:srgbClr val="5E924A"/>
        </a:accent6>
        <a:hlink>
          <a:srgbClr val="80C15D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467F20"/>
        </a:lt2>
        <a:accent1>
          <a:srgbClr val="5CA822"/>
        </a:accent1>
        <a:accent2>
          <a:srgbClr val="66C022"/>
        </a:accent2>
        <a:accent3>
          <a:srgbClr val="FFFFFF"/>
        </a:accent3>
        <a:accent4>
          <a:srgbClr val="404040"/>
        </a:accent4>
        <a:accent5>
          <a:srgbClr val="B5D1AB"/>
        </a:accent5>
        <a:accent6>
          <a:srgbClr val="5CAE1E"/>
        </a:accent6>
        <a:hlink>
          <a:srgbClr val="71CF2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8A9BA5"/>
        </a:lt2>
        <a:accent1>
          <a:srgbClr val="5CA822"/>
        </a:accent1>
        <a:accent2>
          <a:srgbClr val="66C022"/>
        </a:accent2>
        <a:accent3>
          <a:srgbClr val="FFFFFF"/>
        </a:accent3>
        <a:accent4>
          <a:srgbClr val="404040"/>
        </a:accent4>
        <a:accent5>
          <a:srgbClr val="B5D1AB"/>
        </a:accent5>
        <a:accent6>
          <a:srgbClr val="5CAE1E"/>
        </a:accent6>
        <a:hlink>
          <a:srgbClr val="71CF2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8A9BA5"/>
        </a:lt2>
        <a:accent1>
          <a:srgbClr val="5CA822"/>
        </a:accent1>
        <a:accent2>
          <a:srgbClr val="66C022"/>
        </a:accent2>
        <a:accent3>
          <a:srgbClr val="FFFFFF"/>
        </a:accent3>
        <a:accent4>
          <a:srgbClr val="404040"/>
        </a:accent4>
        <a:accent5>
          <a:srgbClr val="B5D1AB"/>
        </a:accent5>
        <a:accent6>
          <a:srgbClr val="5CAE1E"/>
        </a:accent6>
        <a:hlink>
          <a:srgbClr val="101D0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467F20"/>
        </a:lt2>
        <a:accent1>
          <a:srgbClr val="5CA822"/>
        </a:accent1>
        <a:accent2>
          <a:srgbClr val="66C022"/>
        </a:accent2>
        <a:accent3>
          <a:srgbClr val="FFFFFF"/>
        </a:accent3>
        <a:accent4>
          <a:srgbClr val="404040"/>
        </a:accent4>
        <a:accent5>
          <a:srgbClr val="B5D1AB"/>
        </a:accent5>
        <a:accent6>
          <a:srgbClr val="5CAE1E"/>
        </a:accent6>
        <a:hlink>
          <a:srgbClr val="101D0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51873B"/>
        </a:lt2>
        <a:accent1>
          <a:srgbClr val="669E4B"/>
        </a:accent1>
        <a:accent2>
          <a:srgbClr val="79B25C"/>
        </a:accent2>
        <a:accent3>
          <a:srgbClr val="FFFFFF"/>
        </a:accent3>
        <a:accent4>
          <a:srgbClr val="404040"/>
        </a:accent4>
        <a:accent5>
          <a:srgbClr val="B8CCB1"/>
        </a:accent5>
        <a:accent6>
          <a:srgbClr val="6DA153"/>
        </a:accent6>
        <a:hlink>
          <a:srgbClr val="92CB6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4D4D4D"/>
        </a:dk1>
        <a:lt1>
          <a:srgbClr val="FFFFFF"/>
        </a:lt1>
        <a:dk2>
          <a:srgbClr val="4D4D4D"/>
        </a:dk2>
        <a:lt2>
          <a:srgbClr val="42640C"/>
        </a:lt2>
        <a:accent1>
          <a:srgbClr val="8EB81F"/>
        </a:accent1>
        <a:accent2>
          <a:srgbClr val="C6D938"/>
        </a:accent2>
        <a:accent3>
          <a:srgbClr val="FFFFFF"/>
        </a:accent3>
        <a:accent4>
          <a:srgbClr val="404040"/>
        </a:accent4>
        <a:accent5>
          <a:srgbClr val="C6D8AB"/>
        </a:accent5>
        <a:accent6>
          <a:srgbClr val="B3C432"/>
        </a:accent6>
        <a:hlink>
          <a:srgbClr val="67841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4D4D4D"/>
        </a:dk1>
        <a:lt1>
          <a:srgbClr val="FFFFFF"/>
        </a:lt1>
        <a:dk2>
          <a:srgbClr val="4D4D4D"/>
        </a:dk2>
        <a:lt2>
          <a:srgbClr val="0E7E24"/>
        </a:lt2>
        <a:accent1>
          <a:srgbClr val="369026"/>
        </a:accent1>
        <a:accent2>
          <a:srgbClr val="57A025"/>
        </a:accent2>
        <a:accent3>
          <a:srgbClr val="FFFFFF"/>
        </a:accent3>
        <a:accent4>
          <a:srgbClr val="404040"/>
        </a:accent4>
        <a:accent5>
          <a:srgbClr val="AEC6AC"/>
        </a:accent5>
        <a:accent6>
          <a:srgbClr val="4E9120"/>
        </a:accent6>
        <a:hlink>
          <a:srgbClr val="73B02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4D4D4D"/>
        </a:dk1>
        <a:lt1>
          <a:srgbClr val="FFFFFF"/>
        </a:lt1>
        <a:dk2>
          <a:srgbClr val="4D4D4D"/>
        </a:dk2>
        <a:lt2>
          <a:srgbClr val="0E7E24"/>
        </a:lt2>
        <a:accent1>
          <a:srgbClr val="369026"/>
        </a:accent1>
        <a:accent2>
          <a:srgbClr val="57A025"/>
        </a:accent2>
        <a:accent3>
          <a:srgbClr val="FFFFFF"/>
        </a:accent3>
        <a:accent4>
          <a:srgbClr val="404040"/>
        </a:accent4>
        <a:accent5>
          <a:srgbClr val="AEC6AC"/>
        </a:accent5>
        <a:accent6>
          <a:srgbClr val="4E9120"/>
        </a:accent6>
        <a:hlink>
          <a:srgbClr val="E1E4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2648</TotalTime>
  <Words>647</Words>
  <Application>Microsoft Office PowerPoint</Application>
  <PresentationFormat>Экран (4:3)</PresentationFormat>
  <Paragraphs>132</Paragraphs>
  <Slides>12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14" baseType="lpstr">
      <vt:lpstr>Тема Office</vt:lpstr>
      <vt:lpstr>powerpoint-template</vt:lpstr>
      <vt:lpstr>«МУНИЦИПАЛЬНОЕ БЮДЖЕТНОЕ ДОШКОЛЬНОЕ ОБРАЗОВАТЕЛЬНОЕ УЧРЕЖДЕНИЕ  Г. КЕРЧИ РК «ДЕТСКИЙ САД №15 «ДЕЛЬФИН»   Спортивно-патриотический праздник Для детей старшего дошкольного возраста    «Эх, силушка, да богатырская!»»    С использованием технологии Фрироуп -спортивного туризма,  технологии Са-Фи-Дансе -танцевально игровой гимнастики.   Воспитатель высшей категории: Панчук Г. И.     Керчь -2025</vt:lpstr>
      <vt:lpstr>Слайд 2</vt:lpstr>
      <vt:lpstr>Слайд 3</vt:lpstr>
      <vt:lpstr>Слайд 4</vt:lpstr>
      <vt:lpstr> Планируемые результаты в соответствии  с ФОП ДО: </vt:lpstr>
      <vt:lpstr>    Диагностика планируемых результатов</vt:lpstr>
      <vt:lpstr>Слайд 7</vt:lpstr>
      <vt:lpstr>Слайд 8</vt:lpstr>
      <vt:lpstr>   </vt:lpstr>
      <vt:lpstr>   </vt:lpstr>
      <vt:lpstr>   условия реализации</vt:lpstr>
      <vt:lpstr>заключение   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Lenovo</cp:lastModifiedBy>
  <cp:revision>253</cp:revision>
  <dcterms:created xsi:type="dcterms:W3CDTF">2017-05-14T04:50:53Z</dcterms:created>
  <dcterms:modified xsi:type="dcterms:W3CDTF">2025-09-11T15:49:55Z</dcterms:modified>
</cp:coreProperties>
</file>